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4" r:id="rId4"/>
    <p:sldId id="269" r:id="rId5"/>
    <p:sldId id="270" r:id="rId6"/>
    <p:sldId id="261" r:id="rId7"/>
    <p:sldId id="260" r:id="rId8"/>
    <p:sldId id="282" r:id="rId9"/>
    <p:sldId id="278" r:id="rId10"/>
    <p:sldId id="285" r:id="rId11"/>
    <p:sldId id="276" r:id="rId12"/>
    <p:sldId id="268" r:id="rId13"/>
    <p:sldId id="283" r:id="rId14"/>
    <p:sldId id="271" r:id="rId15"/>
    <p:sldId id="272" r:id="rId16"/>
    <p:sldId id="267" r:id="rId17"/>
    <p:sldId id="273" r:id="rId18"/>
    <p:sldId id="277" r:id="rId19"/>
    <p:sldId id="25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74"/>
    <a:srgbClr val="43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6"/>
    <p:restoredTop sz="85669"/>
  </p:normalViewPr>
  <p:slideViewPr>
    <p:cSldViewPr snapToGrid="0" snapToObjects="1" showGuides="1">
      <p:cViewPr>
        <p:scale>
          <a:sx n="90" d="100"/>
          <a:sy n="90" d="100"/>
        </p:scale>
        <p:origin x="13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1" d="100"/>
          <a:sy n="131" d="100"/>
        </p:scale>
        <p:origin x="486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299AD-772B-BE4A-AEC5-0C69EA39184B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C59AB-89C2-A74C-A2D1-467A58FA29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0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state requires</a:t>
            </a:r>
            <a:r>
              <a:rPr lang="en-US" baseline="0" dirty="0" smtClean="0"/>
              <a:t> employees to manually contact external providers. Services to be provided are explained verbally/written form and thus human readable logs and documentation must be kept. Afterwards, an invoice must be created and payment awaited, which may or may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85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30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7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Robots/Machines</a:t>
            </a:r>
            <a:r>
              <a:rPr lang="en-US" baseline="0" dirty="0" smtClean="0"/>
              <a:t> </a:t>
            </a:r>
            <a:r>
              <a:rPr lang="en-US" b="1" baseline="0" dirty="0" smtClean="0"/>
              <a:t>provide MU with data on status</a:t>
            </a:r>
            <a:r>
              <a:rPr lang="en-US" baseline="0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case of malfunction, </a:t>
            </a:r>
            <a:r>
              <a:rPr lang="en-US" b="1" baseline="0" dirty="0" smtClean="0"/>
              <a:t>MU is alerted, and deploys a SC </a:t>
            </a:r>
            <a:r>
              <a:rPr lang="en-US" baseline="0" dirty="0" smtClean="0"/>
              <a:t>with data on: Machine to be repaired, repairs to be done, TP to be </a:t>
            </a:r>
            <a:r>
              <a:rPr lang="en-US" baseline="0" dirty="0" err="1" smtClean="0"/>
              <a:t>contacted,and</a:t>
            </a:r>
            <a:r>
              <a:rPr lang="en-US" baseline="0" dirty="0" smtClean="0"/>
              <a:t> the amount </a:t>
            </a:r>
            <a:r>
              <a:rPr lang="en-US" baseline="0" dirty="0" err="1" smtClean="0"/>
              <a:t>payed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="1" baseline="0" dirty="0" smtClean="0"/>
              <a:t>A TP can agree </a:t>
            </a:r>
            <a:r>
              <a:rPr lang="en-US" baseline="0" dirty="0" smtClean="0"/>
              <a:t>to this contract and carry on with repairs. </a:t>
            </a:r>
            <a:r>
              <a:rPr lang="en-US" b="1" baseline="0" dirty="0" smtClean="0"/>
              <a:t>TP can refuse</a:t>
            </a:r>
            <a:r>
              <a:rPr lang="en-US" baseline="0" dirty="0" smtClean="0"/>
              <a:t>. In such a case, another TP will be contacted from the approved list. </a:t>
            </a:r>
            <a:r>
              <a:rPr lang="en-US" b="1" baseline="0" dirty="0" smtClean="0"/>
              <a:t>When a TP refuses, the money is transferred back to the MU, which will be available for the next attempt.</a:t>
            </a:r>
          </a:p>
          <a:p>
            <a:pPr marL="228600" indent="-228600">
              <a:buAutoNum type="arabicPeriod"/>
            </a:pPr>
            <a:r>
              <a:rPr lang="en-US" b="1" baseline="0" dirty="0" smtClean="0"/>
              <a:t>After maintenance </a:t>
            </a:r>
            <a:r>
              <a:rPr lang="en-US" baseline="0" dirty="0" smtClean="0"/>
              <a:t>has been carried out, machine automatically notifies the MU</a:t>
            </a:r>
            <a:r>
              <a:rPr lang="en-US" b="1" baseline="0" dirty="0" smtClean="0"/>
              <a:t>, contract frees payment to be withdrawn</a:t>
            </a:r>
            <a:r>
              <a:rPr lang="en-US" baseline="0" dirty="0" smtClean="0"/>
              <a:t>, and transaction is done.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5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Digitally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verifies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enforces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the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negotiation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contract</a:t>
            </a:r>
            <a:endParaRPr lang="de-DE" b="1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Exponentially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lowers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Opportunity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Costs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at Downtime</a:t>
            </a: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DAPPS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through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pPr lvl="1"/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Allows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maintain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constant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exchange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to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a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physical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currency</a:t>
            </a:r>
            <a:endParaRPr lang="de-DE" b="1" dirty="0" smtClean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Maintains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 smtClean="0">
                <a:latin typeface="Century" charset="0"/>
                <a:ea typeface="Century" charset="0"/>
                <a:cs typeface="Century" charset="0"/>
              </a:rPr>
              <a:t>history</a:t>
            </a:r>
            <a:r>
              <a:rPr lang="de-DE" b="1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of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all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services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provided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87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Arrows </a:t>
            </a:r>
            <a:r>
              <a:rPr lang="de-DE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Solidity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55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Opportunity costs due to downtime</a:t>
            </a:r>
            <a:r>
              <a:rPr lang="en-US" baseline="0" dirty="0" smtClean="0"/>
              <a:t>, then managing time, material disruption, scheduling disruption</a:t>
            </a:r>
          </a:p>
          <a:p>
            <a:r>
              <a:rPr lang="en-US" baseline="0" dirty="0" smtClean="0"/>
              <a:t>Service Quality due to incentive model</a:t>
            </a:r>
          </a:p>
          <a:p>
            <a:r>
              <a:rPr lang="en-US" baseline="0" dirty="0" smtClean="0"/>
              <a:t>Overhead goes as </a:t>
            </a:r>
            <a:r>
              <a:rPr lang="en-US" baseline="0" dirty="0" err="1" smtClean="0"/>
              <a:t>weget</a:t>
            </a:r>
            <a:r>
              <a:rPr lang="en-US" baseline="0" dirty="0" smtClean="0"/>
              <a:t> rid of </a:t>
            </a:r>
            <a:r>
              <a:rPr lang="en-US" baseline="0" dirty="0" err="1" smtClean="0"/>
              <a:t>unnecesary</a:t>
            </a:r>
            <a:r>
              <a:rPr lang="en-US" baseline="0" dirty="0" smtClean="0"/>
              <a:t> phone calls, redundant logs on paper, an keep all on immutable ledger</a:t>
            </a:r>
          </a:p>
          <a:p>
            <a:r>
              <a:rPr lang="en-US" baseline="0" dirty="0" err="1" smtClean="0"/>
              <a:t>Initital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Invstment</a:t>
            </a:r>
            <a:r>
              <a:rPr lang="en-US" baseline="0" dirty="0" smtClean="0"/>
              <a:t> of new technology is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9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Tokenization</a:t>
            </a:r>
            <a:r>
              <a:rPr lang="de-DE" dirty="0"/>
              <a:t>: Create private </a:t>
            </a: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crypto</a:t>
            </a:r>
            <a:r>
              <a:rPr lang="de-DE" dirty="0"/>
              <a:t>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C59AB-89C2-A74C-A2D1-467A58FA29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9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eucalyp</a:t>
            </a:r>
            <a:r>
              <a:rPr lang="en-US" dirty="0"/>
              <a:t>" title="</a:t>
            </a:r>
            <a:r>
              <a:rPr lang="en-US" dirty="0" err="1"/>
              <a:t>Eucalyp</a:t>
            </a:r>
            <a:r>
              <a:rPr lang="en-US" dirty="0"/>
              <a:t>"&gt;</a:t>
            </a:r>
            <a:r>
              <a:rPr lang="en-US" dirty="0" err="1"/>
              <a:t>Eucalyp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69A79-09F5-D543-AAFD-6FEA88BC99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FDD970-9E76-3C49-ABE3-192139B60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428ECBF8-FEC6-EF4F-BCE7-3BC0BF7F0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95513C4-7BD9-0148-B456-2903BCE2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FA33271C-FEC8-F143-8177-CC57D23A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8474E67-21D5-FC4E-BAE4-E239AF6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2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1D99F87-3172-7C4C-B649-0877EB3B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E6468CE4-53C7-7747-9AB7-AB03D32F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C37698A-53E4-9C40-A384-C25E2019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0578A12-6199-0047-9392-DB6E22B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E0C54F0-F9A7-F242-A92E-605DD447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73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A5780363-D83F-9345-8C29-1DA1175B9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2E7BD10A-9E44-FA48-BB3C-46485DB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40E64C8-8B1B-C343-84A2-EA3663AD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C43DBD41-FDAB-4442-B9A5-77A2D9A7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D6138EA-A8BA-1345-95D4-E782365F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BD34703-8DD0-FA46-9112-B0016C63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B61E9EA-7457-774C-8A62-0B85771D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D5583D8-0478-9A47-8080-7B82AA9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D83D31A8-68D6-D744-B9AB-68547F9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84C8BB1B-4328-464A-BD4E-AFA4D1E0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3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FE31E10-A572-3244-BDD3-85D5EBD1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BF0E6CEC-2AAC-1C43-B247-0DBAA20B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06B3413-63EF-9A4E-89E2-51774DD6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0154F71-5788-6B4D-B02A-491CD8AE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10CCCE5B-0256-654E-A8DA-5BC6B30E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8CD57C0-ED30-3B48-99EB-67222629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D2BF8EA-6C6F-4547-8441-38FCFA4D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4E7CAE6F-50FB-0C45-80DC-27A4A5E02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60528AF-001C-F248-B4C8-1BACCB80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6661E24-6A12-B349-B15E-250A06CD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75B4F12-D954-3D44-9C65-4D5207ED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BC40A0-803B-9248-8158-388D8843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0A7A1BC-EDDD-B143-A878-B5A4652B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A319CF4-C08B-1F4A-BA61-12BDF9A4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9F817B6-B11B-2E4F-BE4F-B00D9199B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3570F5B9-9BE7-D342-B632-9754AA34A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D55D615F-6F01-9245-AED8-1BC638A02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E584F0D1-814A-3D4E-B3C8-56228762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73240DD-9F85-234B-B136-AFBA27C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12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4F54A1-DDEB-7142-BFFC-AE019C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FFD8AC31-1D42-2C40-8074-7E5C63B8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87503-CE8A-A14D-A071-86B0549C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BA1997F2-F675-674A-AFC1-ED09F5D8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02206D5-4242-8340-8F67-3BE58C1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9B70976D-E016-3C44-B1A3-CEE3C359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53F487B-37FD-8740-AFCD-6FBA99C2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11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D2FB69-C3FA-BB4B-BEA6-196787B3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9329ED5-DC1F-4D42-9AD4-CCD3F2A4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E618E0C-0DFC-F94F-A542-D435E0A59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D53D760F-84F5-4A44-BDAD-E05048F4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AB5249D-F722-2649-BBC2-6C850D41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3CC26B01-5D8F-174F-9018-F95068E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2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EA70C6-4734-494D-8F6F-36395C5E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FE6145DB-31BE-0F46-9C10-8A970C99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7851C492-BFC1-6C4E-AE29-E37AC939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0A3531C-A3E5-A84B-9CBF-0DD63D7D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B6710A25-40C0-0D4C-88CC-61FEFEA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57929BB-6071-5A41-BB15-0CA6F854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33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83588F6-FDF0-9649-8417-91BFD63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D41B321-EA21-EE46-AE3D-B24EEA4C8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11BD1F4-E8C2-194C-9776-5CFD7F28B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515-8297-414B-AD2E-4330957B7BA1}" type="datetimeFigureOut">
              <a:rPr lang="de-DE" smtClean="0"/>
              <a:t>04.02.18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AD558BD8-14C1-944B-BEAC-24190E8B6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00DF575C-DC8E-BB45-8301-8A37965A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DD7E-CE78-5649-A549-A456EC3C5E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8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6.png"/><Relationship Id="rId9" Type="http://schemas.openxmlformats.org/officeDocument/2006/relationships/image" Target="../media/image1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7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7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6.png"/><Relationship Id="rId9" Type="http://schemas.openxmlformats.org/officeDocument/2006/relationships/image" Target="../media/image1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DD1BF7B4-1A9F-CF4B-91F3-A72B510ED5FE}"/>
              </a:ext>
            </a:extLst>
          </p:cNvPr>
          <p:cNvSpPr/>
          <p:nvPr/>
        </p:nvSpPr>
        <p:spPr>
          <a:xfrm>
            <a:off x="2800124" y="-2379541"/>
            <a:ext cx="12035705" cy="122402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C483DCC-5B3C-844B-8E71-8D750B006C63}"/>
              </a:ext>
            </a:extLst>
          </p:cNvPr>
          <p:cNvSpPr/>
          <p:nvPr/>
        </p:nvSpPr>
        <p:spPr>
          <a:xfrm>
            <a:off x="6782116" y="-601255"/>
            <a:ext cx="7952568" cy="808770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3668466A-C2CD-3E4D-83AF-1AB6672D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ChainReaction</a:t>
            </a:r>
            <a:endParaRPr lang="de-DE" b="1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69DAE036-9DE0-6947-85F0-C735800F6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5464" y="5006793"/>
            <a:ext cx="3850026" cy="646332"/>
            <a:chOff x="9646025" y="4988864"/>
            <a:chExt cx="3850026" cy="646332"/>
          </a:xfrm>
        </p:grpSpPr>
        <p:sp>
          <p:nvSpPr>
            <p:cNvPr id="7" name="TextBox 6"/>
            <p:cNvSpPr txBox="1"/>
            <p:nvPr/>
          </p:nvSpPr>
          <p:spPr>
            <a:xfrm>
              <a:off x="9646025" y="4988865"/>
              <a:ext cx="1559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Aina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Galofr</a:t>
              </a:r>
              <a:r>
                <a:rPr lang="es-ES" dirty="0" smtClean="0">
                  <a:solidFill>
                    <a:schemeClr val="bg1"/>
                  </a:solidFill>
                </a:rPr>
                <a:t>é</a:t>
              </a:r>
            </a:p>
            <a:p>
              <a:r>
                <a:rPr lang="es-ES" dirty="0" err="1" smtClean="0">
                  <a:solidFill>
                    <a:schemeClr val="bg1"/>
                  </a:solidFill>
                </a:rPr>
                <a:t>Danel</a:t>
              </a:r>
              <a:r>
                <a:rPr lang="es-ES" dirty="0" smtClean="0">
                  <a:solidFill>
                    <a:schemeClr val="bg1"/>
                  </a:solidFill>
                </a:rPr>
                <a:t> Ramírez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9413" y="4988864"/>
              <a:ext cx="2336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Juan Pedro </a:t>
              </a:r>
              <a:r>
                <a:rPr lang="es-ES" dirty="0" err="1" smtClean="0">
                  <a:solidFill>
                    <a:schemeClr val="bg1"/>
                  </a:solidFill>
                </a:rPr>
                <a:t>Gutierrez</a:t>
              </a:r>
              <a:endParaRPr lang="es-ES" dirty="0" smtClean="0">
                <a:solidFill>
                  <a:schemeClr val="bg1"/>
                </a:solidFill>
              </a:endParaRPr>
            </a:p>
            <a:p>
              <a:r>
                <a:rPr lang="es-ES" dirty="0" smtClean="0">
                  <a:solidFill>
                    <a:schemeClr val="bg1"/>
                  </a:solidFill>
                </a:rPr>
                <a:t>Alexander </a:t>
              </a:r>
              <a:r>
                <a:rPr lang="es-ES" dirty="0" err="1" smtClean="0">
                  <a:solidFill>
                    <a:schemeClr val="bg1"/>
                  </a:solidFill>
                </a:rPr>
                <a:t>Müssig</a:t>
              </a:r>
              <a:endParaRPr lang="es-ES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xmlns="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grpSp>
        <p:nvGrpSpPr>
          <p:cNvPr id="59" name="Gruppieren 71">
            <a:extLst>
              <a:ext uri="{FF2B5EF4-FFF2-40B4-BE49-F238E27FC236}">
                <a16:creationId xmlns:a16="http://schemas.microsoft.com/office/drawing/2014/main" xmlns="" id="{B917F957-E6C8-C64F-9699-314C63F30D9F}"/>
              </a:ext>
            </a:extLst>
          </p:cNvPr>
          <p:cNvGrpSpPr/>
          <p:nvPr/>
        </p:nvGrpSpPr>
        <p:grpSpPr>
          <a:xfrm>
            <a:off x="3235681" y="3147978"/>
            <a:ext cx="4792858" cy="2652963"/>
            <a:chOff x="3504618" y="3701807"/>
            <a:chExt cx="4792858" cy="2652963"/>
          </a:xfrm>
        </p:grpSpPr>
        <p:sp>
          <p:nvSpPr>
            <p:cNvPr id="60" name="Rounded Rectangle 44">
              <a:extLst>
                <a:ext uri="{FF2B5EF4-FFF2-40B4-BE49-F238E27FC236}">
                  <a16:creationId xmlns:a16="http://schemas.microsoft.com/office/drawing/2014/main" xmlns="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</a:t>
              </a:r>
              <a:r>
                <a:rPr lang="en-US" dirty="0" smtClean="0">
                  <a:solidFill>
                    <a:schemeClr val="tx1"/>
                  </a:solidFill>
                </a:rPr>
                <a:t>throughout whole Supply Chain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61" name="TextBox 46">
              <a:extLst>
                <a:ext uri="{FF2B5EF4-FFF2-40B4-BE49-F238E27FC236}">
                  <a16:creationId xmlns:a16="http://schemas.microsoft.com/office/drawing/2014/main" xmlns="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4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63" y="2779817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xmlns="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xmlns="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xmlns="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xmlns="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xmlns="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xmlns="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xmlns="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xmlns="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xmlns="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xmlns="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xmlns="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xmlns="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xmlns="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xmlns="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xmlns="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xmlns="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xmlns="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xmlns="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xmlns="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xmlns="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xmlns="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xmlns="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2506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0663668A-1BC0-3F40-A4CB-EB91160FC28B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xmlns="" id="{DEB596A1-CA17-A044-B85C-9C38A933CB48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pic>
        <p:nvPicPr>
          <p:cNvPr id="68" name="Picture 32">
            <a:extLst>
              <a:ext uri="{FF2B5EF4-FFF2-40B4-BE49-F238E27FC236}">
                <a16:creationId xmlns:a16="http://schemas.microsoft.com/office/drawing/2014/main" xmlns="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45" y="2687831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66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179665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Concept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xmlns="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01126" y="1693970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2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1359 L -0.00013 0.39436 L -0.60716 0.40455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43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44" y="1571524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90400" y="1526619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74" y="1580757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57" y="3986886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3398" y="2687169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49" name="Elbow Connector 48"/>
          <p:cNvCxnSpPr>
            <a:stCxn id="12" idx="3"/>
            <a:endCxn id="20" idx="1"/>
          </p:cNvCxnSpPr>
          <p:nvPr/>
        </p:nvCxnSpPr>
        <p:spPr>
          <a:xfrm flipV="1">
            <a:off x="1699545" y="3082271"/>
            <a:ext cx="1013853" cy="2466239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V="1">
            <a:off x="1699545" y="3082271"/>
            <a:ext cx="1011225" cy="850212"/>
          </a:xfrm>
          <a:prstGeom prst="bentConnector3">
            <a:avLst>
              <a:gd name="adj1" fmla="val 33855"/>
            </a:avLst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3"/>
          </p:cNvCxnSpPr>
          <p:nvPr/>
        </p:nvCxnSpPr>
        <p:spPr>
          <a:xfrm>
            <a:off x="1699545" y="2411084"/>
            <a:ext cx="1011225" cy="671187"/>
          </a:xfrm>
          <a:prstGeom prst="bentConnector3">
            <a:avLst/>
          </a:prstGeom>
          <a:ln w="53975"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02230" y="1804441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317436" y="1889902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759736" y="2376478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875434" y="3735994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Further Use Cases</a:t>
            </a:r>
          </a:p>
        </p:txBody>
      </p: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1310" y="1284790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4847944" y="1087200"/>
            <a:ext cx="2753803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498365" y="2236634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32291" y="2003716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7" name="Elbow Connector 66"/>
          <p:cNvCxnSpPr/>
          <p:nvPr/>
        </p:nvCxnSpPr>
        <p:spPr>
          <a:xfrm>
            <a:off x="5093800" y="2286382"/>
            <a:ext cx="376596" cy="2296"/>
          </a:xfrm>
          <a:prstGeom prst="bentConnector3">
            <a:avLst/>
          </a:prstGeom>
          <a:ln w="38100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788273" y="2642367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314672" y="2418507"/>
            <a:ext cx="416153" cy="320492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00141" y="2920754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06245" y="2687831"/>
            <a:ext cx="700268" cy="648462"/>
            <a:chOff x="8600189" y="2687831"/>
            <a:chExt cx="700268" cy="648462"/>
          </a:xfrm>
        </p:grpSpPr>
        <p:pic>
          <p:nvPicPr>
            <p:cNvPr id="51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66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xmlns="" id="{B917F957-E6C8-C64F-9699-314C63F30D9F}"/>
              </a:ext>
            </a:extLst>
          </p:cNvPr>
          <p:cNvGrpSpPr/>
          <p:nvPr/>
        </p:nvGrpSpPr>
        <p:grpSpPr>
          <a:xfrm>
            <a:off x="3504618" y="3470703"/>
            <a:ext cx="4792858" cy="2652963"/>
            <a:chOff x="3504618" y="3701807"/>
            <a:chExt cx="4792858" cy="2652963"/>
          </a:xfrm>
        </p:grpSpPr>
        <p:sp>
          <p:nvSpPr>
            <p:cNvPr id="73" name="Rounded Rectangle 44">
              <a:extLst>
                <a:ext uri="{FF2B5EF4-FFF2-40B4-BE49-F238E27FC236}">
                  <a16:creationId xmlns:a16="http://schemas.microsoft.com/office/drawing/2014/main" xmlns="" id="{D0D7FCFA-8129-6A43-919D-302BDB68BFE3}"/>
                </a:ext>
              </a:extLst>
            </p:cNvPr>
            <p:cNvSpPr/>
            <p:nvPr/>
          </p:nvSpPr>
          <p:spPr>
            <a:xfrm>
              <a:off x="3504618" y="4244691"/>
              <a:ext cx="4792858" cy="21100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Manage Stock &amp; Procurement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Incentive competition between providers at whole SCM Level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Award bonuses based on quality and timeliness </a:t>
              </a:r>
            </a:p>
          </p:txBody>
        </p:sp>
        <p:sp>
          <p:nvSpPr>
            <p:cNvPr id="74" name="TextBox 46">
              <a:extLst>
                <a:ext uri="{FF2B5EF4-FFF2-40B4-BE49-F238E27FC236}">
                  <a16:creationId xmlns:a16="http://schemas.microsoft.com/office/drawing/2014/main" xmlns="" id="{925CD37D-AFC4-7B4F-B4F4-BEC06B94A164}"/>
                </a:ext>
              </a:extLst>
            </p:cNvPr>
            <p:cNvSpPr txBox="1"/>
            <p:nvPr/>
          </p:nvSpPr>
          <p:spPr>
            <a:xfrm>
              <a:off x="3931538" y="3701807"/>
              <a:ext cx="366114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/>
                <a:t>Further Use Cases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xmlns="" id="{BF74596D-D975-8445-A5BC-48898ABAC517}"/>
              </a:ext>
            </a:extLst>
          </p:cNvPr>
          <p:cNvGrpSpPr/>
          <p:nvPr/>
        </p:nvGrpSpPr>
        <p:grpSpPr>
          <a:xfrm>
            <a:off x="5393973" y="1313303"/>
            <a:ext cx="987322" cy="1395703"/>
            <a:chOff x="5393973" y="1313303"/>
            <a:chExt cx="987322" cy="13957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553" y="1919233"/>
              <a:ext cx="861882" cy="7897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xmlns="" id="{C6CDC6B9-9D57-B049-862C-E809EF7E6B07}"/>
                </a:ext>
              </a:extLst>
            </p:cNvPr>
            <p:cNvSpPr txBox="1"/>
            <p:nvPr/>
          </p:nvSpPr>
          <p:spPr>
            <a:xfrm>
              <a:off x="5393973" y="1313303"/>
              <a:ext cx="9873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Smart</a:t>
              </a:r>
            </a:p>
            <a:p>
              <a:pPr algn="ctr"/>
              <a:r>
                <a:rPr lang="en-US" dirty="0"/>
                <a:t>Contract</a:t>
              </a:r>
            </a:p>
            <a:p>
              <a:endParaRPr lang="de-DE" dirty="0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xmlns="" id="{81888591-2538-1441-BD81-D35A23E24FBF}"/>
              </a:ext>
            </a:extLst>
          </p:cNvPr>
          <p:cNvSpPr txBox="1"/>
          <p:nvPr/>
        </p:nvSpPr>
        <p:spPr>
          <a:xfrm>
            <a:off x="469464" y="6177626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xmlns="" id="{1341F6B9-549E-5741-B08F-D6E2B12D0BE1}"/>
              </a:ext>
            </a:extLst>
          </p:cNvPr>
          <p:cNvSpPr txBox="1"/>
          <p:nvPr/>
        </p:nvSpPr>
        <p:spPr>
          <a:xfrm>
            <a:off x="7601567" y="6177626"/>
            <a:ext cx="289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xmlns="" id="{4FFE79F8-3A02-7B40-93C1-378159EBD25B}"/>
              </a:ext>
            </a:extLst>
          </p:cNvPr>
          <p:cNvSpPr txBox="1"/>
          <p:nvPr/>
        </p:nvSpPr>
        <p:spPr>
          <a:xfrm>
            <a:off x="3907668" y="6177626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Blockchain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04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4DE1AD5E-6DCD-7C44-834C-5A33C67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err="1"/>
              <a:t>Blockchain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Ethereum</a:t>
            </a:r>
            <a:endParaRPr lang="de-DE" dirty="0"/>
          </a:p>
          <a:p>
            <a:pPr lvl="1"/>
            <a:r>
              <a:rPr lang="de-DE" dirty="0"/>
              <a:t>Ganache2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85C6BC-203D-A640-B734-55F38F12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Technologies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36" y="4464031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9121" y="3087490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588" y="2695573"/>
            <a:ext cx="3300600" cy="136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8786" y="3303950"/>
            <a:ext cx="1894872" cy="1299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800" y="1917700"/>
            <a:ext cx="269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Provides</a:t>
            </a:r>
            <a:r>
              <a:rPr lang="de-DE" dirty="0"/>
              <a:t>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 smtClean="0"/>
              <a:t>Computer </a:t>
            </a:r>
            <a:r>
              <a:rPr lang="de-DE" dirty="0" err="1" smtClean="0"/>
              <a:t>protocol</a:t>
            </a:r>
            <a:endParaRPr lang="de-DE" dirty="0" smtClean="0"/>
          </a:p>
          <a:p>
            <a:pPr lvl="1"/>
            <a:r>
              <a:rPr lang="de-DE" dirty="0" err="1" smtClean="0"/>
              <a:t>Digitally</a:t>
            </a:r>
            <a:r>
              <a:rPr lang="de-DE" dirty="0" smtClean="0"/>
              <a:t> </a:t>
            </a:r>
            <a:r>
              <a:rPr lang="de-DE" dirty="0" err="1"/>
              <a:t>verifies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enforces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 smtClean="0"/>
              <a:t>contract</a:t>
            </a:r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smtClean="0"/>
              <a:t>DAPPS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Tokenization</a:t>
            </a:r>
            <a:endParaRPr lang="de-DE" dirty="0"/>
          </a:p>
          <a:p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record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3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ED4C486-7694-F44D-87FB-5720513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7FEB7C-EA76-1847-8909-C129047C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25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7DBB68CE-8396-4543-9DC1-122A146C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F945A26-98EC-0449-9EAA-4803AF57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  <a:p>
            <a:r>
              <a:rPr lang="de-DE" dirty="0"/>
              <a:t>Solution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Blockchain</a:t>
            </a:r>
            <a:r>
              <a:rPr lang="de-DE" dirty="0"/>
              <a:t>?</a:t>
            </a:r>
          </a:p>
          <a:p>
            <a:r>
              <a:rPr lang="de-DE" dirty="0"/>
              <a:t>Show </a:t>
            </a:r>
            <a:r>
              <a:rPr lang="de-DE" dirty="0" err="1"/>
              <a:t>screencast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43765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DCC9F5D4-C1EB-BC40-954A-145F543EDA2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42B8FCD-54D0-324F-BBB7-3575EEF937D2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4055B2D0-A2C6-DE4C-B95C-667C94771E6D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43">
            <a:extLst>
              <a:ext uri="{FF2B5EF4-FFF2-40B4-BE49-F238E27FC236}">
                <a16:creationId xmlns:a16="http://schemas.microsoft.com/office/drawing/2014/main" xmlns="" id="{3956578C-8D26-EA41-B3E7-41F33E099F74}"/>
              </a:ext>
            </a:extLst>
          </p:cNvPr>
          <p:cNvSpPr/>
          <p:nvPr/>
        </p:nvSpPr>
        <p:spPr>
          <a:xfrm>
            <a:off x="5726483" y="1087200"/>
            <a:ext cx="479703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42">
            <a:extLst>
              <a:ext uri="{FF2B5EF4-FFF2-40B4-BE49-F238E27FC236}">
                <a16:creationId xmlns:a16="http://schemas.microsoft.com/office/drawing/2014/main" xmlns="" id="{901A5742-0FCC-BF4D-9E6A-E834C21C671A}"/>
              </a:ext>
            </a:extLst>
          </p:cNvPr>
          <p:cNvSpPr/>
          <p:nvPr/>
        </p:nvSpPr>
        <p:spPr>
          <a:xfrm>
            <a:off x="478089" y="1087200"/>
            <a:ext cx="5248394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51">
            <a:extLst>
              <a:ext uri="{FF2B5EF4-FFF2-40B4-BE49-F238E27FC236}">
                <a16:creationId xmlns:a16="http://schemas.microsoft.com/office/drawing/2014/main" xmlns="" id="{67A670D3-20D7-294B-825E-7C44DFF0184A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1826629" y="3584272"/>
            <a:ext cx="1993201" cy="960159"/>
          </a:xfrm>
          <a:prstGeom prst="bentConnector2">
            <a:avLst/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xmlns="" id="{290D6EC0-1765-F047-9B63-13DDB1F8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3907" y="2914451"/>
            <a:ext cx="910086" cy="910086"/>
          </a:xfr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xmlns="" id="{05693A9D-1FD1-1740-88AF-091BE8A34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09" y="2653501"/>
            <a:ext cx="828498" cy="828498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xmlns="" id="{9803440A-C58F-194B-B4B5-60B3435506C2}"/>
              </a:ext>
            </a:extLst>
          </p:cNvPr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37" name="Rounded Rectangle 5">
              <a:extLst>
                <a:ext uri="{FF2B5EF4-FFF2-40B4-BE49-F238E27FC236}">
                  <a16:creationId xmlns:a16="http://schemas.microsoft.com/office/drawing/2014/main" xmlns="" id="{123190D5-6C70-164E-8FA5-408F117CC91B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xmlns="" id="{C1D414ED-5344-0A49-9BFE-751717AC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79921C9C-FAB7-E24C-BEEC-96198EB217E1}"/>
              </a:ext>
            </a:extLst>
          </p:cNvPr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xmlns="" id="{60A11483-C316-DB4E-A082-6B0DE5346B6C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9">
              <a:extLst>
                <a:ext uri="{FF2B5EF4-FFF2-40B4-BE49-F238E27FC236}">
                  <a16:creationId xmlns:a16="http://schemas.microsoft.com/office/drawing/2014/main" xmlns="" id="{7DE545C1-5F79-1E41-A9BA-F4A75AC4A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xmlns="" id="{378533D1-6F28-F546-B2DD-6FA2A6D57B3A}"/>
              </a:ext>
            </a:extLst>
          </p:cNvPr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43" name="Rounded Rectangle 11">
              <a:extLst>
                <a:ext uri="{FF2B5EF4-FFF2-40B4-BE49-F238E27FC236}">
                  <a16:creationId xmlns:a16="http://schemas.microsoft.com/office/drawing/2014/main" xmlns="" id="{09A3403A-B963-B847-9D78-5B9876BDCAE5}"/>
                </a:ext>
              </a:extLst>
            </p:cNvPr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2">
              <a:extLst>
                <a:ext uri="{FF2B5EF4-FFF2-40B4-BE49-F238E27FC236}">
                  <a16:creationId xmlns:a16="http://schemas.microsoft.com/office/drawing/2014/main" xmlns="" id="{FB2C2A3D-C206-204A-BBB2-F86B6A71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11B77D1F-C8F2-0C49-8887-DDECFA04D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597" y="4287805"/>
            <a:ext cx="1473872" cy="1473872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xmlns="" id="{4541856C-9159-2743-8668-2650592B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197" y="3771529"/>
            <a:ext cx="1408694" cy="1289422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xmlns="" id="{61C6603A-BD27-4445-8267-10B0BC98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281" y="3330702"/>
            <a:ext cx="1408694" cy="1289422"/>
          </a:xfrm>
          <a:prstGeom prst="rect">
            <a:avLst/>
          </a:prstGeom>
        </p:spPr>
      </p:pic>
      <p:cxnSp>
        <p:nvCxnSpPr>
          <p:cNvPr id="51" name="Elbow Connector 51">
            <a:extLst>
              <a:ext uri="{FF2B5EF4-FFF2-40B4-BE49-F238E27FC236}">
                <a16:creationId xmlns:a16="http://schemas.microsoft.com/office/drawing/2014/main" xmlns="" id="{343C7623-B137-3640-A4E4-23B7B24C08EC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73993" y="3369494"/>
            <a:ext cx="2403680" cy="500720"/>
          </a:xfrm>
          <a:prstGeom prst="bentConnector3">
            <a:avLst>
              <a:gd name="adj1" fmla="val 50000"/>
            </a:avLst>
          </a:prstGeom>
          <a:ln w="539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xmlns="" id="{34FFF386-C141-2E46-A79E-3C50B827822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093454" y="1930313"/>
            <a:ext cx="1384626" cy="6146855"/>
          </a:xfrm>
          <a:prstGeom prst="bent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F5A1F756-F2B2-7F4F-A37B-5561A0021637}"/>
              </a:ext>
            </a:extLst>
          </p:cNvPr>
          <p:cNvGrpSpPr/>
          <p:nvPr/>
        </p:nvGrpSpPr>
        <p:grpSpPr>
          <a:xfrm>
            <a:off x="7377673" y="3429000"/>
            <a:ext cx="1326477" cy="1228344"/>
            <a:chOff x="8600189" y="2687831"/>
            <a:chExt cx="700268" cy="648462"/>
          </a:xfrm>
        </p:grpSpPr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xmlns="" id="{343A83F6-A37C-A547-B6C2-2FACDE17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xmlns="" id="{300FD2E4-67E8-434E-A04B-17E4F4E9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sp>
        <p:nvSpPr>
          <p:cNvPr id="64" name="TextBox 52">
            <a:extLst>
              <a:ext uri="{FF2B5EF4-FFF2-40B4-BE49-F238E27FC236}">
                <a16:creationId xmlns:a16="http://schemas.microsoft.com/office/drawing/2014/main" xmlns="" id="{44575BF3-5F7E-0C43-8BB8-A37132B489F5}"/>
              </a:ext>
            </a:extLst>
          </p:cNvPr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State of the art today</a:t>
            </a: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xmlns="" id="{C95E1B35-FE51-0245-A00A-B11C8AB6609B}"/>
              </a:ext>
            </a:extLst>
          </p:cNvPr>
          <p:cNvGrpSpPr/>
          <p:nvPr/>
        </p:nvGrpSpPr>
        <p:grpSpPr>
          <a:xfrm>
            <a:off x="3866099" y="2311356"/>
            <a:ext cx="688667" cy="633172"/>
            <a:chOff x="4080413" y="2468519"/>
            <a:chExt cx="688667" cy="633172"/>
          </a:xfrm>
        </p:grpSpPr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xmlns="" id="{9A172E4B-20C5-6C49-B6B2-460FCBB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413" y="2468519"/>
              <a:ext cx="508368" cy="465835"/>
            </a:xfrm>
            <a:prstGeom prst="rect">
              <a:avLst/>
            </a:prstGeom>
          </p:spPr>
        </p:pic>
        <p:pic>
          <p:nvPicPr>
            <p:cNvPr id="66" name="Picture 26">
              <a:extLst>
                <a:ext uri="{FF2B5EF4-FFF2-40B4-BE49-F238E27FC236}">
                  <a16:creationId xmlns:a16="http://schemas.microsoft.com/office/drawing/2014/main" xmlns="" id="{E6CB4EBC-EB7B-1C49-93CC-0FD289EB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712" y="2635856"/>
              <a:ext cx="508368" cy="465835"/>
            </a:xfrm>
            <a:prstGeom prst="rect">
              <a:avLst/>
            </a:prstGeom>
          </p:spPr>
        </p:pic>
      </p:grpSp>
      <p:sp>
        <p:nvSpPr>
          <p:cNvPr id="68" name="Textfeld 67">
            <a:extLst>
              <a:ext uri="{FF2B5EF4-FFF2-40B4-BE49-F238E27FC236}">
                <a16:creationId xmlns:a16="http://schemas.microsoft.com/office/drawing/2014/main" xmlns="" id="{2999951C-1149-BC45-BFF0-D6E387A07FC8}"/>
              </a:ext>
            </a:extLst>
          </p:cNvPr>
          <p:cNvSpPr txBox="1"/>
          <p:nvPr/>
        </p:nvSpPr>
        <p:spPr>
          <a:xfrm>
            <a:off x="469464" y="6177626"/>
            <a:ext cx="5257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Enterprise Producer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xmlns="" id="{F0829E9D-7DEC-7149-A204-D038FF3D6352}"/>
              </a:ext>
            </a:extLst>
          </p:cNvPr>
          <p:cNvSpPr txBox="1"/>
          <p:nvPr/>
        </p:nvSpPr>
        <p:spPr>
          <a:xfrm>
            <a:off x="5726483" y="6177626"/>
            <a:ext cx="4797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Trusted</a:t>
            </a:r>
            <a:r>
              <a:rPr lang="de-DE" sz="2000" dirty="0"/>
              <a:t> 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6393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143 0.27708 L -0.50495 0.28472 " pathEditMode="fixed" rAng="0" ptsTypes="AAA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1204 L 0.25977 0.10255 " pathEditMode="relative" ptsTypes="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40" name="Rounded Rectangle 39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71" name="Elbow Connector 70"/>
          <p:cNvCxnSpPr>
            <a:stCxn id="39" idx="3"/>
            <a:endCxn id="23" idx="1"/>
          </p:cNvCxnSpPr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2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20" idx="3"/>
            <a:endCxn id="15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61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62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64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4372C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2">
            <a:extLst>
              <a:ext uri="{FF2B5EF4-FFF2-40B4-BE49-F238E27FC236}">
                <a16:creationId xmlns:a16="http://schemas.microsoft.com/office/drawing/2014/main" xmlns="" id="{CE1CBAAC-4996-494A-9EDC-737320F7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61" y="3405562"/>
            <a:ext cx="508405" cy="46584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47" name="Straight Arrow Connector 46"/>
          <p:cNvCxnSpPr>
            <a:endCxn id="20" idx="1"/>
          </p:cNvCxnSpPr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" idx="3"/>
            <a:endCxn id="20" idx="1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3"/>
            <a:endCxn id="20" idx="1"/>
          </p:cNvCxnSpPr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96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1">
            <a:extLst>
              <a:ext uri="{FF2B5EF4-FFF2-40B4-BE49-F238E27FC236}">
                <a16:creationId xmlns:a16="http://schemas.microsoft.com/office/drawing/2014/main" xmlns="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76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7" name="Oval 56"/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nip and Round Single Corner Rectangle 3"/>
          <p:cNvSpPr/>
          <p:nvPr/>
        </p:nvSpPr>
        <p:spPr>
          <a:xfrm>
            <a:off x="486713" y="1087200"/>
            <a:ext cx="10028176" cy="5475600"/>
          </a:xfrm>
          <a:prstGeom prst="snipRoundRect">
            <a:avLst>
              <a:gd name="adj1" fmla="val 3320"/>
              <a:gd name="adj2" fmla="val 586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7605694" y="1087200"/>
            <a:ext cx="2917819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478089" y="1087200"/>
            <a:ext cx="3449501" cy="5475600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14665" y="2016677"/>
            <a:ext cx="784880" cy="788814"/>
            <a:chOff x="941294" y="1721224"/>
            <a:chExt cx="833718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914665" y="3585389"/>
            <a:ext cx="784880" cy="788814"/>
            <a:chOff x="941294" y="1721224"/>
            <a:chExt cx="833718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914665" y="5154103"/>
            <a:ext cx="784880" cy="788814"/>
            <a:chOff x="941294" y="1721224"/>
            <a:chExt cx="833718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41294" y="1721224"/>
              <a:ext cx="833718" cy="914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41" y="1848224"/>
              <a:ext cx="650240" cy="650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Textfeld 69">
            <a:extLst>
              <a:ext uri="{FF2B5EF4-FFF2-40B4-BE49-F238E27FC236}">
                <a16:creationId xmlns:a16="http://schemas.microsoft.com/office/drawing/2014/main" xmlns="" id="{16217DAC-0BF1-D740-B48A-A1B8FB455293}"/>
              </a:ext>
            </a:extLst>
          </p:cNvPr>
          <p:cNvSpPr txBox="1"/>
          <p:nvPr/>
        </p:nvSpPr>
        <p:spPr>
          <a:xfrm>
            <a:off x="469464" y="6016264"/>
            <a:ext cx="3458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Enterprise Producer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90" y="2441365"/>
            <a:ext cx="508367" cy="4658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3" y="4847494"/>
            <a:ext cx="508367" cy="46583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2785114" y="3547777"/>
            <a:ext cx="784966" cy="805719"/>
            <a:chOff x="2851951" y="2070898"/>
            <a:chExt cx="833810" cy="933996"/>
          </a:xfrm>
        </p:grpSpPr>
        <p:sp>
          <p:nvSpPr>
            <p:cNvPr id="84" name="Rounded Rectangle 83"/>
            <p:cNvSpPr/>
            <p:nvPr/>
          </p:nvSpPr>
          <p:spPr>
            <a:xfrm>
              <a:off x="2851951" y="2070898"/>
              <a:ext cx="833810" cy="9339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951" y="2111999"/>
              <a:ext cx="833810" cy="83381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88" name="Elbow Connector 87"/>
          <p:cNvCxnSpPr/>
          <p:nvPr/>
        </p:nvCxnSpPr>
        <p:spPr>
          <a:xfrm rot="16200000" flipV="1">
            <a:off x="2831452" y="3237086"/>
            <a:ext cx="678109" cy="14183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97" idx="0"/>
          </p:cNvCxnSpPr>
          <p:nvPr/>
        </p:nvCxnSpPr>
        <p:spPr>
          <a:xfrm rot="5400000">
            <a:off x="2947150" y="4596602"/>
            <a:ext cx="493998" cy="7784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587299" y="2441365"/>
            <a:ext cx="1197815" cy="1501515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84" idx="3"/>
          </p:cNvCxnSpPr>
          <p:nvPr/>
        </p:nvCxnSpPr>
        <p:spPr>
          <a:xfrm flipV="1">
            <a:off x="1699545" y="3942880"/>
            <a:ext cx="1085569" cy="36916"/>
          </a:xfrm>
          <a:prstGeom prst="bentConnector3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699545" y="3942880"/>
            <a:ext cx="1085569" cy="1605630"/>
          </a:xfrm>
          <a:prstGeom prst="straightConnector1">
            <a:avLst/>
          </a:prstGeom>
          <a:ln w="53975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endCxn id="90" idx="1"/>
          </p:cNvCxnSpPr>
          <p:nvPr/>
        </p:nvCxnSpPr>
        <p:spPr>
          <a:xfrm flipV="1">
            <a:off x="3570081" y="3097242"/>
            <a:ext cx="933926" cy="845637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4504007" y="2864324"/>
            <a:ext cx="646667" cy="597190"/>
            <a:chOff x="4627756" y="1549054"/>
            <a:chExt cx="686905" cy="692268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sp>
        <p:nvSpPr>
          <p:cNvPr id="73" name="Textfeld 71">
            <a:extLst>
              <a:ext uri="{FF2B5EF4-FFF2-40B4-BE49-F238E27FC236}">
                <a16:creationId xmlns:a16="http://schemas.microsoft.com/office/drawing/2014/main" xmlns="" id="{1BCBC0A0-DBAB-784E-8CFC-E8DAD0DE88B8}"/>
              </a:ext>
            </a:extLst>
          </p:cNvPr>
          <p:cNvSpPr txBox="1"/>
          <p:nvPr/>
        </p:nvSpPr>
        <p:spPr>
          <a:xfrm>
            <a:off x="7601567" y="5872828"/>
            <a:ext cx="2899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Trusted</a:t>
            </a:r>
            <a:r>
              <a:rPr lang="de-DE" sz="2000" dirty="0">
                <a:latin typeface="Century" charset="0"/>
                <a:ea typeface="Century" charset="0"/>
                <a:cs typeface="Century" charset="0"/>
              </a:rPr>
              <a:t> Service Providers</a:t>
            </a:r>
          </a:p>
        </p:txBody>
      </p:sp>
      <p:sp>
        <p:nvSpPr>
          <p:cNvPr id="104" name="Textfeld 79">
            <a:extLst>
              <a:ext uri="{FF2B5EF4-FFF2-40B4-BE49-F238E27FC236}">
                <a16:creationId xmlns:a16="http://schemas.microsoft.com/office/drawing/2014/main" xmlns="" id="{94CB4861-ECE4-DF42-9208-D551AC306CC1}"/>
              </a:ext>
            </a:extLst>
          </p:cNvPr>
          <p:cNvSpPr txBox="1"/>
          <p:nvPr/>
        </p:nvSpPr>
        <p:spPr>
          <a:xfrm>
            <a:off x="4386405" y="2446723"/>
            <a:ext cx="78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Wallet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" charset="0"/>
                <a:ea typeface="Century" charset="0"/>
                <a:cs typeface="Century" charset="0"/>
              </a:rPr>
              <a:t>Our Concept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60" y="2432132"/>
            <a:ext cx="508367" cy="465835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6862116" y="2387227"/>
            <a:ext cx="511830" cy="465721"/>
            <a:chOff x="4627756" y="1549054"/>
            <a:chExt cx="686905" cy="692268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16" name="Elbow Connector 115"/>
          <p:cNvCxnSpPr/>
          <p:nvPr/>
        </p:nvCxnSpPr>
        <p:spPr>
          <a:xfrm flipV="1">
            <a:off x="7373946" y="2665049"/>
            <a:ext cx="1297414" cy="6258"/>
          </a:xfrm>
          <a:prstGeom prst="bentConnector3">
            <a:avLst/>
          </a:prstGeom>
          <a:ln w="50800" cmpd="tri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174708" y="2707650"/>
            <a:ext cx="470370" cy="39648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433600"/>
            <a:ext cx="578168" cy="529796"/>
          </a:xfrm>
          <a:prstGeom prst="rect">
            <a:avLst/>
          </a:prstGeom>
        </p:spPr>
      </p:pic>
      <p:cxnSp>
        <p:nvCxnSpPr>
          <p:cNvPr id="126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69966" y="2674282"/>
            <a:ext cx="593799" cy="0"/>
          </a:xfrm>
          <a:prstGeom prst="straightConnector1">
            <a:avLst/>
          </a:prstGeom>
          <a:ln w="31750">
            <a:solidFill>
              <a:srgbClr val="4372C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43">
            <a:extLst>
              <a:ext uri="{FF2B5EF4-FFF2-40B4-BE49-F238E27FC236}">
                <a16:creationId xmlns:a16="http://schemas.microsoft.com/office/drawing/2014/main" xmlns="" id="{238E1532-F279-454E-806B-27C9A5C38293}"/>
              </a:ext>
            </a:extLst>
          </p:cNvPr>
          <p:cNvSpPr/>
          <p:nvPr/>
        </p:nvSpPr>
        <p:spPr>
          <a:xfrm>
            <a:off x="7608442" y="1263918"/>
            <a:ext cx="2642512" cy="4682994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1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nip and Round Single Corner Rectangle 3">
            <a:extLst>
              <a:ext uri="{FF2B5EF4-FFF2-40B4-BE49-F238E27FC236}">
                <a16:creationId xmlns:a16="http://schemas.microsoft.com/office/drawing/2014/main" xmlns="" id="{637F68FE-4B58-D74D-B76B-63DD98350840}"/>
              </a:ext>
            </a:extLst>
          </p:cNvPr>
          <p:cNvSpPr/>
          <p:nvPr/>
        </p:nvSpPr>
        <p:spPr>
          <a:xfrm>
            <a:off x="5158369" y="1083571"/>
            <a:ext cx="2431325" cy="54756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uppieren 31">
            <a:extLst>
              <a:ext uri="{FF2B5EF4-FFF2-40B4-BE49-F238E27FC236}">
                <a16:creationId xmlns:a16="http://schemas.microsoft.com/office/drawing/2014/main" xmlns="" id="{85BAD49F-209F-134D-A8E8-ABC782FF77AC}"/>
              </a:ext>
            </a:extLst>
          </p:cNvPr>
          <p:cNvGrpSpPr/>
          <p:nvPr/>
        </p:nvGrpSpPr>
        <p:grpSpPr>
          <a:xfrm>
            <a:off x="8679600" y="3405600"/>
            <a:ext cx="700268" cy="648462"/>
            <a:chOff x="8600189" y="2687831"/>
            <a:chExt cx="700268" cy="648462"/>
          </a:xfrm>
        </p:grpSpPr>
        <p:pic>
          <p:nvPicPr>
            <p:cNvPr id="109" name="Picture 32">
              <a:extLst>
                <a:ext uri="{FF2B5EF4-FFF2-40B4-BE49-F238E27FC236}">
                  <a16:creationId xmlns:a16="http://schemas.microsoft.com/office/drawing/2014/main" xmlns="" id="{D2904F57-BE8C-F54A-9D6A-6CE428AC0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0189" y="2687831"/>
              <a:ext cx="508405" cy="465847"/>
            </a:xfrm>
            <a:prstGeom prst="rect">
              <a:avLst/>
            </a:prstGeom>
          </p:spPr>
        </p:pic>
        <p:pic>
          <p:nvPicPr>
            <p:cNvPr id="110" name="Picture 18">
              <a:extLst>
                <a:ext uri="{FF2B5EF4-FFF2-40B4-BE49-F238E27FC236}">
                  <a16:creationId xmlns:a16="http://schemas.microsoft.com/office/drawing/2014/main" xmlns="" id="{FAC64FA6-AC13-5749-98D5-FCB7A833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76" y="3021641"/>
              <a:ext cx="343381" cy="314652"/>
            </a:xfrm>
            <a:prstGeom prst="rect">
              <a:avLst/>
            </a:prstGeom>
          </p:spPr>
        </p:pic>
      </p:grpSp>
      <p:grpSp>
        <p:nvGrpSpPr>
          <p:cNvPr id="118" name="Group 33">
            <a:extLst>
              <a:ext uri="{FF2B5EF4-FFF2-40B4-BE49-F238E27FC236}">
                <a16:creationId xmlns:a16="http://schemas.microsoft.com/office/drawing/2014/main" xmlns="" id="{6476BBE5-AAFC-754B-BD26-B89EEE92F750}"/>
              </a:ext>
            </a:extLst>
          </p:cNvPr>
          <p:cNvGrpSpPr/>
          <p:nvPr/>
        </p:nvGrpSpPr>
        <p:grpSpPr>
          <a:xfrm>
            <a:off x="6859989" y="3402959"/>
            <a:ext cx="511868" cy="465733"/>
            <a:chOff x="4627756" y="1549054"/>
            <a:chExt cx="686905" cy="692268"/>
          </a:xfrm>
        </p:grpSpPr>
        <p:pic>
          <p:nvPicPr>
            <p:cNvPr id="119" name="Picture 34">
              <a:extLst>
                <a:ext uri="{FF2B5EF4-FFF2-40B4-BE49-F238E27FC236}">
                  <a16:creationId xmlns:a16="http://schemas.microsoft.com/office/drawing/2014/main" xmlns="" id="{294BD75E-A61E-024D-8955-8D536B03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56" y="1549054"/>
              <a:ext cx="540000" cy="540000"/>
            </a:xfrm>
            <a:prstGeom prst="rect">
              <a:avLst/>
            </a:prstGeom>
          </p:spPr>
        </p:pic>
        <p:pic>
          <p:nvPicPr>
            <p:cNvPr id="120" name="Picture 35">
              <a:extLst>
                <a:ext uri="{FF2B5EF4-FFF2-40B4-BE49-F238E27FC236}">
                  <a16:creationId xmlns:a16="http://schemas.microsoft.com/office/drawing/2014/main" xmlns="" id="{7101FF9E-5CE9-FC44-AEA3-E45AFE1A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661" y="1701322"/>
              <a:ext cx="540000" cy="540000"/>
            </a:xfrm>
            <a:prstGeom prst="rect">
              <a:avLst/>
            </a:prstGeom>
          </p:spPr>
        </p:pic>
      </p:grpSp>
      <p:cxnSp>
        <p:nvCxnSpPr>
          <p:cNvPr id="121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5171944" y="3236255"/>
            <a:ext cx="432642" cy="36916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71">
            <a:extLst>
              <a:ext uri="{FF2B5EF4-FFF2-40B4-BE49-F238E27FC236}">
                <a16:creationId xmlns:a16="http://schemas.microsoft.com/office/drawing/2014/main" xmlns="" id="{78125056-3577-D74D-8CD9-EC8BC44FEACC}"/>
              </a:ext>
            </a:extLst>
          </p:cNvPr>
          <p:cNvCxnSpPr>
            <a:cxnSpLocks/>
          </p:cNvCxnSpPr>
          <p:nvPr/>
        </p:nvCxnSpPr>
        <p:spPr>
          <a:xfrm flipV="1">
            <a:off x="7371857" y="3638485"/>
            <a:ext cx="1300048" cy="5700"/>
          </a:xfrm>
          <a:prstGeom prst="bentConnector3">
            <a:avLst/>
          </a:prstGeom>
          <a:ln w="50800" cmpd="tri">
            <a:solidFill>
              <a:srgbClr val="00B05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00" y="3349572"/>
            <a:ext cx="578168" cy="529796"/>
          </a:xfrm>
          <a:prstGeom prst="rect">
            <a:avLst/>
          </a:prstGeom>
        </p:spPr>
      </p:pic>
      <p:cxnSp>
        <p:nvCxnSpPr>
          <p:cNvPr id="127" name="Straight Arrow Connector 79">
            <a:extLst>
              <a:ext uri="{FF2B5EF4-FFF2-40B4-BE49-F238E27FC236}">
                <a16:creationId xmlns:a16="http://schemas.microsoft.com/office/drawing/2014/main" xmlns="" id="{4BB935E5-E512-2448-B482-9D3C31C4AA82}"/>
              </a:ext>
            </a:extLst>
          </p:cNvPr>
          <p:cNvCxnSpPr/>
          <p:nvPr/>
        </p:nvCxnSpPr>
        <p:spPr>
          <a:xfrm>
            <a:off x="6179489" y="3626789"/>
            <a:ext cx="593799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feld 1">
            <a:extLst>
              <a:ext uri="{FF2B5EF4-FFF2-40B4-BE49-F238E27FC236}">
                <a16:creationId xmlns:a16="http://schemas.microsoft.com/office/drawing/2014/main" xmlns="" id="{DEB596A1-CA17-A044-B85C-9C38A933CB48}"/>
              </a:ext>
            </a:extLst>
          </p:cNvPr>
          <p:cNvSpPr txBox="1"/>
          <p:nvPr/>
        </p:nvSpPr>
        <p:spPr>
          <a:xfrm>
            <a:off x="5405956" y="1779544"/>
            <a:ext cx="98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</a:t>
            </a:r>
          </a:p>
          <a:p>
            <a:pPr algn="ctr"/>
            <a:r>
              <a:rPr lang="en-US" dirty="0"/>
              <a:t>Contract</a:t>
            </a:r>
          </a:p>
          <a:p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xmlns="" id="{F6373CCE-5F00-594A-B97C-6395BD794DA9}"/>
              </a:ext>
            </a:extLst>
          </p:cNvPr>
          <p:cNvSpPr txBox="1"/>
          <p:nvPr/>
        </p:nvSpPr>
        <p:spPr>
          <a:xfrm>
            <a:off x="3907668" y="6016261"/>
            <a:ext cx="369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Century" charset="0"/>
                <a:ea typeface="Century" charset="0"/>
                <a:cs typeface="Century" charset="0"/>
              </a:rPr>
              <a:t>Blockchain</a:t>
            </a:r>
            <a:endParaRPr lang="de-DE" sz="2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9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6 0.02107 L -0.00169 0.30417 L -0.57787 0.31227 " pathEditMode="fixed" rAng="0" ptsTypes="AAA">
                                      <p:cBhvr>
                                        <p:cTn id="6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93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Why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b="1" dirty="0" err="1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blockchain</a:t>
            </a:r>
            <a:r>
              <a:rPr lang="de-DE" b="1" dirty="0">
                <a:solidFill>
                  <a:schemeClr val="accent2">
                    <a:lumMod val="75000"/>
                  </a:schemeClr>
                </a:solidFill>
                <a:latin typeface="Century" charset="0"/>
                <a:ea typeface="Century" charset="0"/>
                <a:cs typeface="Century" charset="0"/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05AEE6-FBC7-1F41-A33E-FCC64608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Provides</a:t>
            </a:r>
            <a:r>
              <a:rPr lang="de-DE" dirty="0">
                <a:latin typeface="Century" charset="0"/>
                <a:ea typeface="Century" charset="0"/>
                <a:cs typeface="Century" charset="0"/>
              </a:rPr>
              <a:t> smart </a:t>
            </a:r>
            <a:r>
              <a:rPr lang="de-DE" dirty="0" err="1">
                <a:latin typeface="Century" charset="0"/>
                <a:ea typeface="Century" charset="0"/>
                <a:cs typeface="Century" charset="0"/>
              </a:rPr>
              <a:t>contracts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Enables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Tokenization</a:t>
            </a:r>
            <a:endParaRPr lang="de-DE" dirty="0" smtClean="0">
              <a:latin typeface="Century" charset="0"/>
              <a:ea typeface="Century" charset="0"/>
              <a:cs typeface="Century" charset="0"/>
            </a:endParaRPr>
          </a:p>
          <a:p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Longlasting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and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de-DE" dirty="0" err="1" smtClean="0">
                <a:latin typeface="Century" charset="0"/>
                <a:ea typeface="Century" charset="0"/>
                <a:cs typeface="Century" charset="0"/>
              </a:rPr>
              <a:t>Immutable</a:t>
            </a:r>
            <a:r>
              <a:rPr lang="de-DE" dirty="0" smtClean="0">
                <a:latin typeface="Century" charset="0"/>
                <a:ea typeface="Century" charset="0"/>
                <a:cs typeface="Century" charset="0"/>
              </a:rPr>
              <a:t> Log</a:t>
            </a:r>
            <a:endParaRPr lang="de-DE" dirty="0">
              <a:latin typeface="Century" charset="0"/>
              <a:ea typeface="Century" charset="0"/>
              <a:cs typeface="Century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58" y="1537599"/>
            <a:ext cx="35052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1658" y="6097700"/>
            <a:ext cx="23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</a:t>
            </a:r>
            <a:r>
              <a:rPr lang="en-US" dirty="0" err="1" smtClean="0"/>
              <a:t>Blockgeeks.com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5D186B4A-5222-8442-8BCD-27A5D6F29D2D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E4D6C6B-3468-5743-A010-82EF1236537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87F56FF9-F710-B141-A99B-3902D7570627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2E21850-3288-F743-8E46-8F12ED57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489" y="2935453"/>
            <a:ext cx="1758279" cy="17582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C56BD689-3EFF-3B4F-AD40-43F5B4C0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250" y="2114975"/>
            <a:ext cx="2215436" cy="22154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91F5945C-FCD8-9943-A8EE-EC237CBE6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7780" y="1215753"/>
            <a:ext cx="4953669" cy="137415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A7FA8DB7-CEA1-7945-BAAA-401AFC5D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9" y="4915977"/>
            <a:ext cx="1473772" cy="16680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20168E1-98AF-224A-9188-A395FF17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124" y="5150677"/>
            <a:ext cx="4093773" cy="10489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20742597-BB83-A84D-96DB-25D5A8CB9A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7390" y="4329251"/>
            <a:ext cx="1484043" cy="219533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528C9F79-1F6E-F346-826F-A2F24F381FF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560" y="1647146"/>
            <a:ext cx="3700494" cy="1526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3576" y="2606805"/>
            <a:ext cx="2573859" cy="1765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7144" y="3397662"/>
            <a:ext cx="882236" cy="9904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Used Technologies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7ECFB22C-2287-5043-85EB-C8398B19A24C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22578-0F9E-CE42-8A98-E06B6F4B6F93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7212676-A461-CD49-A0E9-E9ADEC01077B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233" y="20812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Less</a:t>
            </a:r>
            <a:endParaRPr lang="en-US" sz="4000" dirty="0" smtClean="0">
              <a:latin typeface="Century" charset="0"/>
              <a:ea typeface="Century" charset="0"/>
              <a:cs typeface="Century" charset="0"/>
            </a:endParaRPr>
          </a:p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Opportunity Costs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0599" y="4491364"/>
            <a:ext cx="3836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High</a:t>
            </a:r>
          </a:p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Service Quality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042" y="4491364"/>
            <a:ext cx="5673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Low</a:t>
            </a:r>
            <a:br>
              <a:rPr lang="en-US" sz="40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Initial Investment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569" y="2081264"/>
            <a:ext cx="8726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Less</a:t>
            </a:r>
            <a:br>
              <a:rPr lang="en-US" sz="40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Overhead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033" y="252248"/>
            <a:ext cx="872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ury" charset="0"/>
                <a:ea typeface="Century" charset="0"/>
                <a:cs typeface="Century" charset="0"/>
              </a:rPr>
              <a:t>Profitability</a:t>
            </a:r>
            <a:endParaRPr lang="en-US" sz="4000" dirty="0">
              <a:latin typeface="Century" charset="0"/>
              <a:ea typeface="Century" charset="0"/>
              <a:cs typeface="Century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43900" y="1326783"/>
            <a:ext cx="0" cy="50471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6115" y="4015755"/>
            <a:ext cx="10269781" cy="289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86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xmlns="" id="{CD30219A-DCFC-5440-9F29-5DD7A1E3ED90}"/>
              </a:ext>
            </a:extLst>
          </p:cNvPr>
          <p:cNvGrpSpPr/>
          <p:nvPr/>
        </p:nvGrpSpPr>
        <p:grpSpPr>
          <a:xfrm>
            <a:off x="2800124" y="-2379541"/>
            <a:ext cx="12035705" cy="12240232"/>
            <a:chOff x="2800124" y="-2379541"/>
            <a:chExt cx="12035705" cy="122402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C92A8D-59AD-4340-BF55-12DAA138D291}"/>
                </a:ext>
              </a:extLst>
            </p:cNvPr>
            <p:cNvSpPr/>
            <p:nvPr/>
          </p:nvSpPr>
          <p:spPr>
            <a:xfrm>
              <a:off x="2800124" y="-2379541"/>
              <a:ext cx="12035705" cy="1224023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C8BF9B9-3029-A549-9FFB-4FBBDF56D05E}"/>
                </a:ext>
              </a:extLst>
            </p:cNvPr>
            <p:cNvSpPr/>
            <p:nvPr/>
          </p:nvSpPr>
          <p:spPr>
            <a:xfrm>
              <a:off x="6817974" y="-601255"/>
              <a:ext cx="7952568" cy="80877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6B04CB9-04DF-9E49-A69B-D4221A20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" y="2911101"/>
            <a:ext cx="10515600" cy="1325563"/>
          </a:xfrm>
        </p:spPr>
        <p:txBody>
          <a:bodyPr/>
          <a:lstStyle/>
          <a:p>
            <a:pPr algn="ctr"/>
            <a:r>
              <a:rPr lang="de-DE" b="1" dirty="0" smtClean="0">
                <a:solidFill>
                  <a:schemeClr val="accent2">
                    <a:lumMod val="75000"/>
                  </a:schemeClr>
                </a:solidFill>
              </a:rPr>
              <a:t>LIVE DEMO</a:t>
            </a:r>
            <a:endParaRPr lang="de-DE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3345113-5729-9E46-871D-73B9D6BB2E5E}">
  <we:reference id="wa104178141" version="3.1.7.1" store="de-DE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921</Words>
  <Application>Microsoft Macintosh PowerPoint</Application>
  <PresentationFormat>Widescreen</PresentationFormat>
  <Paragraphs>141</Paragraphs>
  <Slides>19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Beirut</vt:lpstr>
      <vt:lpstr>Calibri</vt:lpstr>
      <vt:lpstr>Calibri Light</vt:lpstr>
      <vt:lpstr>Century</vt:lpstr>
      <vt:lpstr>Arial</vt:lpstr>
      <vt:lpstr>Office</vt:lpstr>
      <vt:lpstr>ChainReaction</vt:lpstr>
      <vt:lpstr>Agenda</vt:lpstr>
      <vt:lpstr>PowerPoint Presentation</vt:lpstr>
      <vt:lpstr>PowerPoint Presentation</vt:lpstr>
      <vt:lpstr>PowerPoint Presentation</vt:lpstr>
      <vt:lpstr>Why blockchain?</vt:lpstr>
      <vt:lpstr>PowerPoint Presentation</vt:lpstr>
      <vt:lpstr>PowerPoint Presentation</vt:lpstr>
      <vt:lpstr>LIVE DEMO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Used Technologies</vt:lpstr>
      <vt:lpstr>Why blockchain?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ChainReaction</dc:title>
  <dc:creator>Ein Microsoft Office-Anwender</dc:creator>
  <cp:lastModifiedBy>Danel Ramirez</cp:lastModifiedBy>
  <cp:revision>94</cp:revision>
  <dcterms:created xsi:type="dcterms:W3CDTF">2018-02-03T16:04:29Z</dcterms:created>
  <dcterms:modified xsi:type="dcterms:W3CDTF">2018-02-04T09:16:00Z</dcterms:modified>
</cp:coreProperties>
</file>